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72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3" r:id="rId13"/>
    <p:sldId id="274" r:id="rId14"/>
    <p:sldId id="275" r:id="rId15"/>
    <p:sldId id="276" r:id="rId16"/>
    <p:sldId id="277" r:id="rId17"/>
    <p:sldId id="271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6CD"/>
    <a:srgbClr val="507B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3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9EC768-176D-47CB-3576-23A58457F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11E11A7-1A9B-09DF-E6F4-71BE6D81C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5EF39A-B35A-32E3-9CE0-3C62EA60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4E00C8A-0CFF-1618-8CFC-9449DBAFB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C06581-5D16-9AFD-8505-898FDBDCA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445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6EEABA-9618-BE19-CDFF-21CCF169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5DAF1DF-F861-0D9F-521E-9A3FD8094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F50B0D-C69A-C7B7-6AC7-C38A1A8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7CD18E3-7296-3131-DEDF-382B5AD1C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77E1F8-22AF-843D-04A2-3A906445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245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1FB6841-1F82-D4FF-E314-C874604E62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39FC9C6-89CE-943E-6476-7A01E8275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77AFC3-A7A7-CAC8-FF14-82A69E849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6D1DB6-7741-DCB3-3445-068DEEAD8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AC4DB48-B5A4-AE72-5756-0AAAEC643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242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6EC3B3-6121-E38D-E7C6-999571DA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067CE5-6A83-A51F-8E17-F92474A0D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37C987-EBBB-0976-4E21-62401232C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D3A7778-BA38-D6FB-4751-41D98ECA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C7EB51-063F-E0DE-BE80-D336D433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59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82AE11-9610-A8E5-05CA-FC37D11AE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5919C8B-E870-EE31-D4EF-B7167710B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54B0CA-57F8-46CD-CBBB-89787DDE3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AF7770-F497-DF66-2A89-8A22E0CF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2F8CC9-4649-8250-6EE4-8FE7FE54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356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0B8DB6-67CF-6590-DE05-38252640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4B3BF0-EE83-7F82-BEEC-459EE2475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E7E8D41-AE3A-A9FF-790D-D70D3D896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4285DD-501D-6C49-B81A-88688AE65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C678352-B60A-860E-FBC5-BB36DEEE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32342DC-5D1C-DD39-B0FE-129CDE96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257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D5A69E-D331-5E33-3F85-9DD9A57D4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6434E25-09BB-4F1B-C67F-DCC47AE8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710EEEF-51EA-B5D1-D5B8-03775E605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7EE7A27-6D58-8B64-B56A-42F3CC214C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80DDB07-93E1-BAE0-3168-1405C9B49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640E4B-E6B0-5EA8-9478-BC417BAA5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06C247-5230-FFF8-871B-909D8F181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74A9B25-75B5-95AD-6BC8-D43E19843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863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F16A4-05E8-2230-57A3-226EB8A2E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E66D341-A8E8-DE62-631B-C916F5A24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9FD5217-A3D7-1C09-2607-31F0BFC3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403296-A951-5B04-FC30-2B9C8346D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2680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4E67584-923B-E0BD-9831-09A72FE3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B714740-67AD-A89B-7D82-08719436C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5D031E8-1729-42DF-04FF-14B5D021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806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C0B6F8-3012-6C46-EEF6-E5129A40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061633-9C29-3644-2544-22205FF4D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6DF0135-E0D7-33C6-449E-0001C6EBA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9CD6BEB-E3BB-15E8-9243-E1B0AC2C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18DEA3E-03E3-4375-DA80-0AECBE04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B88D38-E537-BBF4-39D3-09CD87E1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2889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717F5B-F296-11FC-29A7-0D4633EF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FBDEBE4-2A68-76D3-2962-C0DFA7EE8F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A8542-9876-D23F-B2E3-6EBAEE44D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595342B-E7E3-7017-964A-AFBC1C0F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42E0607-8CF5-7F8C-F0DD-F5818704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CD7499B-9C4D-6871-823A-ED7F03FA5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287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8C14835-17A5-55AA-5021-A183C0BD5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261E22-E104-4E11-F944-5A012D98B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2FE1E1-E91F-6965-5A4D-881DB940F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08048E-58F2-DC01-9DCE-C1E57FF75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B382B4-18B5-66E8-CEAC-AEDD7CACB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687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2.almalaurea.it/cgi-php/lau/sondaggi/intro.php?config=occupazione" TargetMode="External"/><Relationship Id="rId2" Type="http://schemas.openxmlformats.org/officeDocument/2006/relationships/hyperlink" Target="https://www2.almalaurea.it/cgi-php/universita/statistiche/tendine.php?anno=2021&amp;LANG=it&amp;config=profilo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AsafCohen9898/Analisi-dei-dati-di-AlmaLaurea/blob/main/analisi_dati.ipyn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1250" y="2785255"/>
            <a:ext cx="9749500" cy="955384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+mn-lt"/>
              </a:rPr>
              <a:t>Analisi dei dati di </a:t>
            </a:r>
            <a:r>
              <a:rPr lang="it-IT" b="1" dirty="0" err="1">
                <a:solidFill>
                  <a:schemeClr val="bg1"/>
                </a:solidFill>
                <a:latin typeface="+mn-lt"/>
              </a:rPr>
              <a:t>AlmaLaurea</a:t>
            </a:r>
            <a:endParaRPr lang="it-IT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CF36427-6C44-8435-80FC-0948D3444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2170" y="5803978"/>
            <a:ext cx="9144000" cy="1655762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Progetto per il corso di Visualizzazione Scientifica A.A. 2021-22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4B5B0923-361F-2859-BC83-3A5A333AC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54" y="326496"/>
            <a:ext cx="3263003" cy="11841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85C3C6-AD0A-A290-D72B-860835FAFE5E}"/>
              </a:ext>
            </a:extLst>
          </p:cNvPr>
          <p:cNvSpPr txBox="1"/>
          <p:nvPr/>
        </p:nvSpPr>
        <p:spPr>
          <a:xfrm>
            <a:off x="601053" y="762611"/>
            <a:ext cx="1841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8 settembre 2022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10D2D2-1DC5-3C78-7C18-ABEB9DD2790E}"/>
              </a:ext>
            </a:extLst>
          </p:cNvPr>
          <p:cNvSpPr txBox="1"/>
          <p:nvPr/>
        </p:nvSpPr>
        <p:spPr>
          <a:xfrm>
            <a:off x="643770" y="5803978"/>
            <a:ext cx="2594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Asaf Cohen, </a:t>
            </a:r>
            <a:r>
              <a:rPr lang="it-IT" dirty="0" err="1">
                <a:solidFill>
                  <a:schemeClr val="bg1"/>
                </a:solidFill>
              </a:rPr>
              <a:t>matr</a:t>
            </a:r>
            <a:r>
              <a:rPr lang="it-IT" dirty="0">
                <a:solidFill>
                  <a:schemeClr val="bg1"/>
                </a:solidFill>
              </a:rPr>
              <a:t>. 975599</a:t>
            </a:r>
          </a:p>
        </p:txBody>
      </p:sp>
    </p:spTree>
    <p:extLst>
      <p:ext uri="{BB962C8B-B14F-4D97-AF65-F5344CB8AC3E}">
        <p14:creationId xmlns:p14="http://schemas.microsoft.com/office/powerpoint/2010/main" val="1994493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953CF0-FEEB-71E0-826F-0BA76813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Lavoro durante gli studi</a:t>
            </a: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DD09ABDC-B7A0-0135-3DD7-FFC4BEBB5F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65" y="2148635"/>
            <a:ext cx="11477070" cy="3559190"/>
          </a:xfrm>
        </p:spPr>
      </p:pic>
    </p:spTree>
    <p:extLst>
      <p:ext uri="{BB962C8B-B14F-4D97-AF65-F5344CB8AC3E}">
        <p14:creationId xmlns:p14="http://schemas.microsoft.com/office/powerpoint/2010/main" val="98272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EDFC25-AFA2-34FA-A07F-4C5014277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698"/>
            <a:ext cx="10515600" cy="1325563"/>
          </a:xfrm>
        </p:spPr>
        <p:txBody>
          <a:bodyPr/>
          <a:lstStyle/>
          <a:p>
            <a:r>
              <a:rPr lang="it-IT" dirty="0"/>
              <a:t>Anni fuori corso: ritardo medio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48456200-83C7-53BD-7736-917029D10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5346"/>
            <a:ext cx="9593268" cy="5187479"/>
          </a:xfrm>
        </p:spPr>
      </p:pic>
    </p:spTree>
    <p:extLst>
      <p:ext uri="{BB962C8B-B14F-4D97-AF65-F5344CB8AC3E}">
        <p14:creationId xmlns:p14="http://schemas.microsoft.com/office/powerpoint/2010/main" val="372883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866"/>
            <a:ext cx="9144000" cy="1008795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I dati occupazionali</a:t>
            </a:r>
            <a:br>
              <a:rPr lang="it-IT" b="1" dirty="0">
                <a:solidFill>
                  <a:schemeClr val="bg1"/>
                </a:solidFill>
              </a:rPr>
            </a:br>
            <a:r>
              <a:rPr lang="it-IT" b="1" dirty="0">
                <a:solidFill>
                  <a:schemeClr val="bg1"/>
                </a:solidFill>
              </a:rPr>
              <a:t>dopo gli studi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00B409D-9C77-31C1-7AA5-ADB86A022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67" y="3413285"/>
            <a:ext cx="3806368" cy="205884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3BD0FC9-14CB-D9CF-DA22-715891AFA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352" y="3413286"/>
            <a:ext cx="3778413" cy="205884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2625416-B687-F33B-3A62-C5C0E97E15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765" y="3413284"/>
            <a:ext cx="3806370" cy="20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9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154B1C-4EAE-F758-F1A3-A6DD49A7F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Percentuale occupati che ritengono </a:t>
            </a:r>
            <a:br>
              <a:rPr lang="it-IT" dirty="0"/>
            </a:br>
            <a:r>
              <a:rPr lang="it-IT" dirty="0"/>
              <a:t>la propria laurea efficace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53D1C7D-FFFE-1902-E3E9-E4E33410E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184" y="1647298"/>
            <a:ext cx="9427266" cy="5136894"/>
          </a:xfrm>
        </p:spPr>
      </p:pic>
    </p:spTree>
    <p:extLst>
      <p:ext uri="{BB962C8B-B14F-4D97-AF65-F5344CB8AC3E}">
        <p14:creationId xmlns:p14="http://schemas.microsoft.com/office/powerpoint/2010/main" val="3576178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4904A4-6363-72D0-9F7F-4E38DD47C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Lavoro a un anno dalla laurea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BF2F88-4DFC-47C4-33AA-DA82ADD78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851" y="1787152"/>
            <a:ext cx="8861069" cy="4792913"/>
          </a:xfrm>
        </p:spPr>
      </p:pic>
    </p:spTree>
    <p:extLst>
      <p:ext uri="{BB962C8B-B14F-4D97-AF65-F5344CB8AC3E}">
        <p14:creationId xmlns:p14="http://schemas.microsoft.com/office/powerpoint/2010/main" val="2095680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2F9392-4ECA-DBE1-40AD-431627DDF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Disoccupazione a un anno dalla laurea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40F82C9-14F8-1FAF-EEF8-10F8DD5C3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36" y="1806312"/>
            <a:ext cx="9000485" cy="4868321"/>
          </a:xfrm>
        </p:spPr>
      </p:pic>
    </p:spTree>
    <p:extLst>
      <p:ext uri="{BB962C8B-B14F-4D97-AF65-F5344CB8AC3E}">
        <p14:creationId xmlns:p14="http://schemas.microsoft.com/office/powerpoint/2010/main" val="1485845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AEC9AC-41CA-9556-B2CB-BB25BBC00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Retribuzione mensile netta media</a:t>
            </a:r>
            <a:br>
              <a:rPr lang="it-IT" dirty="0"/>
            </a:br>
            <a:r>
              <a:rPr lang="it-IT" dirty="0"/>
              <a:t>a un anno dalla laurea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09DCB9DE-405D-55DB-3A48-934F1A647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449" y="1795635"/>
            <a:ext cx="9061991" cy="4901589"/>
          </a:xfrm>
        </p:spPr>
      </p:pic>
    </p:spTree>
    <p:extLst>
      <p:ext uri="{BB962C8B-B14F-4D97-AF65-F5344CB8AC3E}">
        <p14:creationId xmlns:p14="http://schemas.microsoft.com/office/powerpoint/2010/main" val="298924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24602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062410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E3A3BF-A017-DE69-8927-6E9E83D0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69976" cy="5677087"/>
          </a:xfrm>
        </p:spPr>
        <p:txBody>
          <a:bodyPr/>
          <a:lstStyle/>
          <a:p>
            <a:pPr algn="ctr"/>
            <a:r>
              <a:rPr lang="it-IT"/>
              <a:t>AlmaLaurea</a:t>
            </a:r>
            <a:r>
              <a:rPr lang="it-IT" dirty="0"/>
              <a:t>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772C0A-8EA7-8CCC-0B5D-D65E705B6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2531" y="1974477"/>
            <a:ext cx="5686295" cy="290904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dirty="0" err="1">
                <a:solidFill>
                  <a:srgbClr val="0070C0"/>
                </a:solidFill>
              </a:rPr>
              <a:t>AlmaLaurea</a:t>
            </a:r>
            <a:r>
              <a:rPr lang="it-IT" dirty="0"/>
              <a:t> è un consorzio fondato nel 1994 da un gruppo di ricercatori universitari a cui aderiscono 75 atenei italiani e il Ministero dell'Istruzione, con l'obiettivo di realizzare </a:t>
            </a:r>
            <a:r>
              <a:rPr lang="it-IT" dirty="0">
                <a:solidFill>
                  <a:srgbClr val="0070C0"/>
                </a:solidFill>
              </a:rPr>
              <a:t>indagini statistiche</a:t>
            </a:r>
            <a:r>
              <a:rPr lang="it-IT" dirty="0"/>
              <a:t> inerenti al mondo universitario italiano.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D7DED7D-D36A-FE49-1A37-1BDC63BAB518}"/>
              </a:ext>
            </a:extLst>
          </p:cNvPr>
          <p:cNvCxnSpPr>
            <a:cxnSpLocks/>
          </p:cNvCxnSpPr>
          <p:nvPr/>
        </p:nvCxnSpPr>
        <p:spPr>
          <a:xfrm>
            <a:off x="4926106" y="766483"/>
            <a:ext cx="0" cy="52309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124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4690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Il dataset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C7F2E2-B0E8-FE5E-619F-52614D558DDB}"/>
              </a:ext>
            </a:extLst>
          </p:cNvPr>
          <p:cNvSpPr txBox="1"/>
          <p:nvPr/>
        </p:nvSpPr>
        <p:spPr>
          <a:xfrm>
            <a:off x="692977" y="2107630"/>
            <a:ext cx="44817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I dati sono stati prelevati dai seguenti link: </a:t>
            </a:r>
            <a:r>
              <a:rPr lang="it-IT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link1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, </a:t>
            </a:r>
            <a:r>
              <a:rPr lang="it-IT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link2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di </a:t>
            </a:r>
            <a:r>
              <a:rPr lang="it-IT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AlmaLaurea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(relativi alla prima e alla seconda parte della presentazione); sono stati analizzati un totale di 30 CSV (due per gruppo disciplinare) in modo da poter avere termini di confronto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CE26AB-9EC4-31D7-FF6E-2316E33201BC}"/>
              </a:ext>
            </a:extLst>
          </p:cNvPr>
          <p:cNvSpPr txBox="1"/>
          <p:nvPr/>
        </p:nvSpPr>
        <p:spPr>
          <a:xfrm>
            <a:off x="692976" y="4086060"/>
            <a:ext cx="4481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Tutto il 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codice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utilizzato per generare i grafici di questa presentazione è liberamente accessibile nel mio account GitHub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F97574D7-59C2-EE50-0A72-21307C7D06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5187" y="2259383"/>
            <a:ext cx="6607190" cy="275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14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866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I dati durante gli studi</a:t>
            </a:r>
          </a:p>
        </p:txBody>
      </p:sp>
      <p:pic>
        <p:nvPicPr>
          <p:cNvPr id="3" name="Segnaposto contenuto 4">
            <a:extLst>
              <a:ext uri="{FF2B5EF4-FFF2-40B4-BE49-F238E27FC236}">
                <a16:creationId xmlns:a16="http://schemas.microsoft.com/office/drawing/2014/main" id="{9D88AB45-73BB-4F32-DCBB-F884EDF10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81" y="3574876"/>
            <a:ext cx="3601561" cy="1860906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33E6723-B44A-1F03-BE13-FF79B87DE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511" y="3316427"/>
            <a:ext cx="4458384" cy="2377805"/>
          </a:xfrm>
          <a:prstGeom prst="rect">
            <a:avLst/>
          </a:prstGeom>
        </p:spPr>
      </p:pic>
      <p:pic>
        <p:nvPicPr>
          <p:cNvPr id="6" name="Segnaposto contenuto 4">
            <a:extLst>
              <a:ext uri="{FF2B5EF4-FFF2-40B4-BE49-F238E27FC236}">
                <a16:creationId xmlns:a16="http://schemas.microsoft.com/office/drawing/2014/main" id="{CB2B5B75-98B0-90C6-54FF-EC1EE7DE4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236" y="3764851"/>
            <a:ext cx="3735860" cy="211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2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063BAB-67E5-6AA0-3EBB-D23859F5C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Quali sono le facoltà più frequentate?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0A7C043-12BB-B695-22CB-A68707193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247" y="1329858"/>
            <a:ext cx="10103505" cy="5220423"/>
          </a:xfrm>
        </p:spPr>
      </p:pic>
    </p:spTree>
    <p:extLst>
      <p:ext uri="{BB962C8B-B14F-4D97-AF65-F5344CB8AC3E}">
        <p14:creationId xmlns:p14="http://schemas.microsoft.com/office/powerpoint/2010/main" val="963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F254CD-EF86-1A1E-5D9C-381FFD2A4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4336"/>
            <a:ext cx="10515600" cy="1325563"/>
          </a:xfrm>
        </p:spPr>
        <p:txBody>
          <a:bodyPr/>
          <a:lstStyle/>
          <a:p>
            <a:r>
              <a:rPr lang="it-IT" dirty="0"/>
              <a:t>Disparità di genere nelle facoltà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F33240B-9FC4-D819-10D9-EC50090E5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78" y="917118"/>
            <a:ext cx="10833043" cy="5777623"/>
          </a:xfrm>
        </p:spPr>
      </p:pic>
    </p:spTree>
    <p:extLst>
      <p:ext uri="{BB962C8B-B14F-4D97-AF65-F5344CB8AC3E}">
        <p14:creationId xmlns:p14="http://schemas.microsoft.com/office/powerpoint/2010/main" val="379668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B0DEC9-F5DF-3835-8C1B-D7FED589F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Che scuola superiore hai frequentato prima di iscriverti all’università?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DF56555B-5846-92B8-1FF2-968C26606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824" y="1769547"/>
            <a:ext cx="8414352" cy="4894601"/>
          </a:xfrm>
        </p:spPr>
      </p:pic>
    </p:spTree>
    <p:extLst>
      <p:ext uri="{BB962C8B-B14F-4D97-AF65-F5344CB8AC3E}">
        <p14:creationId xmlns:p14="http://schemas.microsoft.com/office/powerpoint/2010/main" val="1973045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AE01B8-B99E-1D64-B751-910095FC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Ma… gli esami?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0E99CC1-BE00-52B7-7339-BC779868F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01108"/>
            <a:ext cx="10484563" cy="5591767"/>
          </a:xfrm>
        </p:spPr>
      </p:pic>
    </p:spTree>
    <p:extLst>
      <p:ext uri="{BB962C8B-B14F-4D97-AF65-F5344CB8AC3E}">
        <p14:creationId xmlns:p14="http://schemas.microsoft.com/office/powerpoint/2010/main" val="3489301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514625-05BE-22B3-FFF0-0DF6A5A8B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2507"/>
            <a:ext cx="10515600" cy="1325563"/>
          </a:xfrm>
        </p:spPr>
        <p:txBody>
          <a:bodyPr/>
          <a:lstStyle/>
          <a:p>
            <a:r>
              <a:rPr lang="it-IT" dirty="0"/>
              <a:t>A che età si consegue, in media, la laurea?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D44DB7A-4792-0A93-9F2F-877954818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696" y="1448070"/>
            <a:ext cx="9494607" cy="5365249"/>
          </a:xfrm>
        </p:spPr>
      </p:pic>
    </p:spTree>
    <p:extLst>
      <p:ext uri="{BB962C8B-B14F-4D97-AF65-F5344CB8AC3E}">
        <p14:creationId xmlns:p14="http://schemas.microsoft.com/office/powerpoint/2010/main" val="34031493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</Words>
  <Application>Microsoft Office PowerPoint</Application>
  <PresentationFormat>Widescreen</PresentationFormat>
  <Paragraphs>23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di Office</vt:lpstr>
      <vt:lpstr>Analisi dei dati di AlmaLaurea</vt:lpstr>
      <vt:lpstr>AlmaLaurea?</vt:lpstr>
      <vt:lpstr>Il dataset</vt:lpstr>
      <vt:lpstr>I dati durante gli studi</vt:lpstr>
      <vt:lpstr>Quali sono le facoltà più frequentate?</vt:lpstr>
      <vt:lpstr>Disparità di genere nelle facoltà</vt:lpstr>
      <vt:lpstr>Che scuola superiore hai frequentato prima di iscriverti all’università?</vt:lpstr>
      <vt:lpstr>Ma… gli esami?</vt:lpstr>
      <vt:lpstr>A che età si consegue, in media, la laurea?</vt:lpstr>
      <vt:lpstr>Lavoro durante gli studi</vt:lpstr>
      <vt:lpstr>Anni fuori corso: ritardo medio</vt:lpstr>
      <vt:lpstr>I dati occupazionali dopo gli studi</vt:lpstr>
      <vt:lpstr>Percentuale occupati che ritengono  la propria laurea efficace</vt:lpstr>
      <vt:lpstr>Lavoro a un anno dalla laurea</vt:lpstr>
      <vt:lpstr>Disoccupazione a un anno dalla laurea</vt:lpstr>
      <vt:lpstr>Retribuzione mensile netta media a un anno dalla laurea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dei dati di AlmaLaurea</dc:title>
  <dc:creator>Asaf Cohen</dc:creator>
  <cp:lastModifiedBy>Asaf Cohen</cp:lastModifiedBy>
  <cp:revision>14</cp:revision>
  <dcterms:created xsi:type="dcterms:W3CDTF">2022-08-30T10:14:28Z</dcterms:created>
  <dcterms:modified xsi:type="dcterms:W3CDTF">2022-09-07T14:22:58Z</dcterms:modified>
</cp:coreProperties>
</file>

<file path=docProps/thumbnail.jpeg>
</file>